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b" ContentType="application/vnd.ms-excel.sheet.binary.macroEnabled.12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charts/chart1.xml" ContentType="application/vnd.openxmlformats-officedocument.drawingml.chart+xml"/>
  <Override PartName="/ppt/tags/tag2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7" r:id="rId3"/>
    <p:sldId id="2578" r:id="rId4"/>
    <p:sldId id="2579" r:id="rId5"/>
    <p:sldId id="266" r:id="rId6"/>
    <p:sldId id="2582" r:id="rId7"/>
    <p:sldId id="2581" r:id="rId8"/>
  </p:sldIdLst>
  <p:sldSz cx="12192000" cy="6858000"/>
  <p:notesSz cx="6858000" cy="9144000"/>
  <p:custDataLst>
    <p:tags r:id="rId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F594"/>
    <a:srgbClr val="FF2F92"/>
    <a:srgbClr val="283236"/>
    <a:srgbClr val="3319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52"/>
    <p:restoredTop sz="94694"/>
  </p:normalViewPr>
  <p:slideViewPr>
    <p:cSldViewPr snapToGrid="0" snapToObjects="1">
      <p:cViewPr varScale="1">
        <p:scale>
          <a:sx n="167" d="100"/>
          <a:sy n="167" d="100"/>
        </p:scale>
        <p:origin x="17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Binary_Worksheet.xlsb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9.6810506566604129E-2"/>
          <c:y val="9.0457256461232607E-2"/>
          <c:w val="0.8836772983114447"/>
          <c:h val="0.81908548707753481"/>
        </c:manualLayout>
      </c:layout>
      <c:scatterChart>
        <c:scatterStyle val="lineMarker"/>
        <c:varyColors val="0"/>
        <c:ser>
          <c:idx val="0"/>
          <c:order val="0"/>
          <c:spPr>
            <a:ln w="28575" algn="ctr">
              <a:solidFill>
                <a:srgbClr val="E71C57"/>
              </a:solidFill>
              <a:prstDash val="solid"/>
            </a:ln>
          </c:spPr>
          <c:marker>
            <c:symbol val="none"/>
          </c:marker>
          <c:xVal>
            <c:numRef>
              <c:f>Sheet1!$A$1:$U$1</c:f>
              <c:numCache>
                <c:formatCode>General</c:formatCode>
                <c:ptCount val="21"/>
                <c:pt idx="0">
                  <c:v>0</c:v>
                </c:pt>
                <c:pt idx="1">
                  <c:v>0.05</c:v>
                </c:pt>
                <c:pt idx="2">
                  <c:v>0.1</c:v>
                </c:pt>
                <c:pt idx="3">
                  <c:v>0.15</c:v>
                </c:pt>
                <c:pt idx="4">
                  <c:v>0.2</c:v>
                </c:pt>
                <c:pt idx="5">
                  <c:v>0.25</c:v>
                </c:pt>
                <c:pt idx="6">
                  <c:v>0.3</c:v>
                </c:pt>
                <c:pt idx="7">
                  <c:v>0.35</c:v>
                </c:pt>
                <c:pt idx="8">
                  <c:v>0.4</c:v>
                </c:pt>
                <c:pt idx="9">
                  <c:v>0.45</c:v>
                </c:pt>
                <c:pt idx="10">
                  <c:v>0.5</c:v>
                </c:pt>
                <c:pt idx="11">
                  <c:v>0.55000000000000004</c:v>
                </c:pt>
                <c:pt idx="12">
                  <c:v>0.6</c:v>
                </c:pt>
                <c:pt idx="13">
                  <c:v>0.65</c:v>
                </c:pt>
                <c:pt idx="14">
                  <c:v>0.7</c:v>
                </c:pt>
                <c:pt idx="15">
                  <c:v>0.75</c:v>
                </c:pt>
                <c:pt idx="16">
                  <c:v>0.8</c:v>
                </c:pt>
                <c:pt idx="17">
                  <c:v>0.85</c:v>
                </c:pt>
                <c:pt idx="18">
                  <c:v>0.9</c:v>
                </c:pt>
                <c:pt idx="19">
                  <c:v>0.95</c:v>
                </c:pt>
                <c:pt idx="20">
                  <c:v>0.99</c:v>
                </c:pt>
              </c:numCache>
            </c:numRef>
          </c:xVal>
          <c:yVal>
            <c:numRef>
              <c:f>Sheet1!$A$2:$U$2</c:f>
              <c:numCache>
                <c:formatCode>General</c:formatCode>
                <c:ptCount val="21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ADB-444B-98A5-B74A684C4EF5}"/>
            </c:ext>
          </c:extLst>
        </c:ser>
        <c:ser>
          <c:idx val="1"/>
          <c:order val="1"/>
          <c:spPr>
            <a:ln w="28575" algn="ctr">
              <a:solidFill>
                <a:srgbClr val="33F574"/>
              </a:solidFill>
              <a:prstDash val="solid"/>
            </a:ln>
          </c:spPr>
          <c:marker>
            <c:symbol val="none"/>
          </c:marker>
          <c:xVal>
            <c:numRef>
              <c:f>Sheet1!$A$1:$U$1</c:f>
              <c:numCache>
                <c:formatCode>General</c:formatCode>
                <c:ptCount val="21"/>
                <c:pt idx="0">
                  <c:v>0</c:v>
                </c:pt>
                <c:pt idx="1">
                  <c:v>0.05</c:v>
                </c:pt>
                <c:pt idx="2">
                  <c:v>0.1</c:v>
                </c:pt>
                <c:pt idx="3">
                  <c:v>0.15</c:v>
                </c:pt>
                <c:pt idx="4">
                  <c:v>0.2</c:v>
                </c:pt>
                <c:pt idx="5">
                  <c:v>0.25</c:v>
                </c:pt>
                <c:pt idx="6">
                  <c:v>0.3</c:v>
                </c:pt>
                <c:pt idx="7">
                  <c:v>0.35</c:v>
                </c:pt>
                <c:pt idx="8">
                  <c:v>0.4</c:v>
                </c:pt>
                <c:pt idx="9">
                  <c:v>0.45</c:v>
                </c:pt>
                <c:pt idx="10">
                  <c:v>0.5</c:v>
                </c:pt>
                <c:pt idx="11">
                  <c:v>0.55000000000000004</c:v>
                </c:pt>
                <c:pt idx="12">
                  <c:v>0.6</c:v>
                </c:pt>
                <c:pt idx="13">
                  <c:v>0.65</c:v>
                </c:pt>
                <c:pt idx="14">
                  <c:v>0.7</c:v>
                </c:pt>
                <c:pt idx="15">
                  <c:v>0.75</c:v>
                </c:pt>
                <c:pt idx="16">
                  <c:v>0.8</c:v>
                </c:pt>
                <c:pt idx="17">
                  <c:v>0.85</c:v>
                </c:pt>
                <c:pt idx="18">
                  <c:v>0.9</c:v>
                </c:pt>
                <c:pt idx="19">
                  <c:v>0.95</c:v>
                </c:pt>
                <c:pt idx="20">
                  <c:v>0.99</c:v>
                </c:pt>
              </c:numCache>
            </c:numRef>
          </c:xVal>
          <c:yVal>
            <c:numRef>
              <c:f>Sheet1!$A$3:$U$3</c:f>
              <c:numCache>
                <c:formatCode>General</c:formatCode>
                <c:ptCount val="21"/>
                <c:pt idx="0">
                  <c:v>1.0989000000000056E-25</c:v>
                </c:pt>
                <c:pt idx="1">
                  <c:v>2.0410156250000032E-10</c:v>
                </c:pt>
                <c:pt idx="2">
                  <c:v>9.899999999999996E-8</c:v>
                </c:pt>
                <c:pt idx="3">
                  <c:v>3.594454101562498E-6</c:v>
                </c:pt>
                <c:pt idx="4">
                  <c:v>4.5055999999999929E-5</c:v>
                </c:pt>
                <c:pt idx="5">
                  <c:v>3.1471252441406272E-4</c:v>
                </c:pt>
                <c:pt idx="6">
                  <c:v>1.5155909999999991E-3</c:v>
                </c:pt>
                <c:pt idx="7">
                  <c:v>5.6353181650390521E-3</c:v>
                </c:pt>
                <c:pt idx="8">
                  <c:v>1.7301503999999985E-2</c:v>
                </c:pt>
                <c:pt idx="9">
                  <c:v>4.577917887597658E-2</c:v>
                </c:pt>
                <c:pt idx="10">
                  <c:v>0.10742187500000004</c:v>
                </c:pt>
                <c:pt idx="11">
                  <c:v>0.22796564590722637</c:v>
                </c:pt>
                <c:pt idx="12">
                  <c:v>0.44341862399999987</c:v>
                </c:pt>
                <c:pt idx="13">
                  <c:v>0.79740864425878955</c:v>
                </c:pt>
                <c:pt idx="14">
                  <c:v>1.3316690310000001</c:v>
                </c:pt>
                <c:pt idx="15">
                  <c:v>2.0648288726806641</c:v>
                </c:pt>
                <c:pt idx="16">
                  <c:v>2.9527900160000011</c:v>
                </c:pt>
                <c:pt idx="17">
                  <c:v>3.8216796136728521</c:v>
                </c:pt>
                <c:pt idx="18">
                  <c:v>4.2616253789999998</c:v>
                </c:pt>
                <c:pt idx="19">
                  <c:v>3.4663717534853538</c:v>
                </c:pt>
                <c:pt idx="20">
                  <c:v>1.0048689722320054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ADB-444B-98A5-B74A684C4E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10254191"/>
        <c:axId val="1"/>
      </c:scatterChart>
      <c:valAx>
        <c:axId val="1510254191"/>
        <c:scaling>
          <c:orientation val="minMax"/>
          <c:max val="1"/>
          <c:min val="0"/>
        </c:scaling>
        <c:delete val="0"/>
        <c:axPos val="b"/>
        <c:majorGridlines>
          <c:spPr>
            <a:ln>
              <a:noFill/>
            </a:ln>
          </c:spPr>
        </c:majorGridlines>
        <c:numFmt formatCode="General" sourceLinked="1"/>
        <c:majorTickMark val="none"/>
        <c:minorTickMark val="none"/>
        <c:tickLblPos val="none"/>
        <c:spPr>
          <a:ln w="9525" algn="ctr">
            <a:solidFill>
              <a:srgbClr val="7F7F7F"/>
            </a:solidFill>
            <a:prstDash val="solid"/>
          </a:ln>
        </c:spPr>
        <c:crossAx val="1"/>
        <c:crosses val="min"/>
        <c:crossBetween val="midCat"/>
        <c:majorUnit val="0.1"/>
      </c:valAx>
      <c:valAx>
        <c:axId val="1"/>
        <c:scaling>
          <c:orientation val="minMax"/>
          <c:max val="5"/>
          <c:min val="0"/>
        </c:scaling>
        <c:delete val="0"/>
        <c:axPos val="l"/>
        <c:majorGridlines>
          <c:spPr>
            <a:ln>
              <a:noFill/>
            </a:ln>
          </c:spPr>
        </c:majorGridlines>
        <c:numFmt formatCode="#,##0;&quot;-&quot;#,##0" sourceLinked="0"/>
        <c:majorTickMark val="out"/>
        <c:minorTickMark val="none"/>
        <c:tickLblPos val="nextTo"/>
        <c:spPr>
          <a:ln w="9525" algn="ctr">
            <a:solidFill>
              <a:srgbClr val="7F7F7F"/>
            </a:solidFill>
            <a:prstDash val="solid"/>
          </a:ln>
        </c:spPr>
        <c:txPr>
          <a:bodyPr wrap="none"/>
          <a:lstStyle/>
          <a:p>
            <a:pPr>
              <a:defRPr sz="1600">
                <a:solidFill>
                  <a:schemeClr val="bg1"/>
                </a:solidFill>
                <a:latin typeface="Avenir Book"/>
                <a:ea typeface="+mn-ea"/>
                <a:cs typeface="+mn-cs"/>
                <a:sym typeface="Avenir Book"/>
              </a:defRPr>
            </a:pPr>
            <a:endParaRPr lang="en-US"/>
          </a:p>
        </c:txPr>
        <c:crossAx val="1510254191"/>
        <c:crosses val="min"/>
        <c:crossBetween val="midCat"/>
        <c:majorUnit val="1"/>
      </c:valAx>
    </c:plotArea>
    <c:plotVisOnly val="0"/>
    <c:dispBlanksAs val="gap"/>
    <c:showDLblsOverMax val="1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5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7A3D8-2D94-A544-A355-CC9F366A0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94B146-3017-4F4F-819B-E8BF429D09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E92DF-2F0D-1A47-A203-C2B1BD24D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D021BB6E-7C2F-A24E-AE57-E33F5B784508}" type="datetimeFigureOut">
              <a:rPr lang="en-US" smtClean="0"/>
              <a:pPr/>
              <a:t>8/21/20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42033-56E3-B748-B5F0-78524ABE8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E9430-F478-A544-9CF8-9E3A2B3EB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6007BB0C-BC8F-4444-BD95-1D4A537908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988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A3107-77BA-024F-A1A3-D7E264B5A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EE83A2-1A0B-D241-A3C2-A9BBB38975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B5198-B011-D148-8627-D1FCB33DD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FE808-A410-0143-BFAD-108FC6548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40E86-D6BE-3749-879C-739CEE242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518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66391-93CF-CC43-A8DA-C3C4810275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EA627B-5F7E-7A4B-9572-B83C829CA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DE748-B0C9-5446-8FFD-F4795C1CC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6D3A7-18A4-6E46-A0FC-9800A72EB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A68C9-1813-4440-BFBC-28511375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726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AED62-7A87-B440-982A-98617CC8B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43303-B5F9-3B48-B47A-C5021ED84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4549B-7006-5C46-8616-2277AC890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AFBBF-57F0-CE43-AAE2-E24C58174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F8636-C58D-104C-9288-6513DD05A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750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31310-AD66-514C-9BED-D9EC27EA1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D1546-91EE-2147-962A-4DC29C0FB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8EB03-EEB5-A249-8E47-49157603F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59B4-F9FD-BA4D-A543-7AE8BD98D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83761-95DA-1342-A11E-DAEFB1D14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99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3685A-FC9D-FC4A-85EE-E9AF3DCFD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326F7-9CBC-F346-BD31-8A1705D0A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E8CD36-1632-F144-9AB5-A799D2D58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763FC-428D-D545-8D2C-268EC3F7A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1B47B9-1EC7-3549-92F9-BC785C1CD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C6734-09F6-8842-933E-736867286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93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471A-A4D1-A141-B999-EF91D1DAE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0879E-6B9E-3141-A2D9-5117406B6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CD6D79-2216-BA4A-A14B-08C6F48512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05202A-86C3-CC4A-97BA-32E16E7E56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1FBE14-F9B8-044C-AE80-DC5B6207A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DD574F-DABD-BC4B-8247-9FE709BD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8/21/20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7E464C-74E6-884F-AA6C-B16D3D869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6560C0-F31E-F241-9D30-7BE2137E6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113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8F641-25B8-6F4A-9073-AB7E8A737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FAFC23-0CBD-E546-AEBE-0D9198318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8/21/20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D4C9ED-C09F-9543-A755-B6BEE011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5595D-11E3-C347-90B8-982D7AB10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20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3D8023-1A2E-5C42-83FA-09033E4EC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8/21/20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42C408-DE2A-D842-B6F5-199B0F82E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D26F5-6352-8A47-826F-9CD6AB128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857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09F65-5CB4-A24B-AC45-230A1B219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0680C-1C6A-5447-897F-A6486B276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C7B8A-1190-2840-82BA-D55097E64B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5DB941-2F04-E14E-B21A-07FFEB30F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083EB-83CE-FF46-8E2F-2C749420C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16D788-92D0-B04B-B33D-EE680C075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76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386FF-A464-0640-A21C-F00CDA753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C47F7-5489-824E-B160-9335E21320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F5A330-0838-5244-A8B4-5AE8E8CE67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94FC57-CC7C-784A-A394-FE945AC7F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1BB6E-7C2F-A24E-AE57-E33F5B784508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D0785-69DC-EF46-8279-05CFEC2B2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4BE865-BD97-4549-B9E8-7C9E6B583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10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3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47D0E0C-79D7-7A4D-9254-93B7F6CC2EA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317512383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4" name="think-cell Slide" r:id="rId16" imgW="7772400" imgH="10058400" progId="TCLayout.ActiveDocument.1">
                  <p:embed/>
                </p:oleObj>
              </mc:Choice>
              <mc:Fallback>
                <p:oleObj name="think-cell Slide" r:id="rId16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64897133-0CA0-1A4C-AEDB-D7CCDBF33EDD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 rtl="0"/>
            <a:endParaRPr kumimoji="0" lang="en-GB" sz="3200" b="1" i="0" u="none" cap="none" baseline="0" dirty="0">
              <a:latin typeface="Avenir Heavy" panose="02000503020000020003" pitchFamily="2" charset="0"/>
              <a:ea typeface="+mj-ea"/>
              <a:sym typeface="Avenir Heavy" panose="02000503020000020003" pitchFamily="2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402A80-A8EC-8F41-A5C1-E7C34B840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69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99871-777B-5F4E-8B46-156F4F18B9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ABD45-3FBE-134F-A964-EE2174AA5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1BB6E-7C2F-A24E-AE57-E33F5B784508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DD441-1DF2-BA45-A64A-64CF08E6C0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B60CD-F773-8947-8FFD-000ED14E9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7BB0C-BC8F-4444-BD95-1D4A53790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079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rgbClr val="33F594"/>
          </a:solidFill>
          <a:latin typeface="Avenir Heavy" panose="02000503020000020003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5.tiff"/><Relationship Id="rId5" Type="http://schemas.openxmlformats.org/officeDocument/2006/relationships/image" Target="../media/image4.emf"/><Relationship Id="rId4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5.bin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tags" Target="../tags/tag20.xml"/><Relationship Id="rId18" Type="http://schemas.openxmlformats.org/officeDocument/2006/relationships/tags" Target="../tags/tag25.xml"/><Relationship Id="rId3" Type="http://schemas.openxmlformats.org/officeDocument/2006/relationships/tags" Target="../tags/tag10.xml"/><Relationship Id="rId21" Type="http://schemas.openxmlformats.org/officeDocument/2006/relationships/oleObject" Target="../embeddings/oleObject6.bin"/><Relationship Id="rId7" Type="http://schemas.openxmlformats.org/officeDocument/2006/relationships/tags" Target="../tags/tag14.xml"/><Relationship Id="rId12" Type="http://schemas.openxmlformats.org/officeDocument/2006/relationships/tags" Target="../tags/tag19.xml"/><Relationship Id="rId17" Type="http://schemas.openxmlformats.org/officeDocument/2006/relationships/tags" Target="../tags/tag24.xml"/><Relationship Id="rId2" Type="http://schemas.openxmlformats.org/officeDocument/2006/relationships/tags" Target="../tags/tag9.xml"/><Relationship Id="rId16" Type="http://schemas.openxmlformats.org/officeDocument/2006/relationships/tags" Target="../tags/tag23.xml"/><Relationship Id="rId20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5" Type="http://schemas.openxmlformats.org/officeDocument/2006/relationships/tags" Target="../tags/tag22.xml"/><Relationship Id="rId23" Type="http://schemas.openxmlformats.org/officeDocument/2006/relationships/chart" Target="../charts/chart1.xml"/><Relationship Id="rId10" Type="http://schemas.openxmlformats.org/officeDocument/2006/relationships/tags" Target="../tags/tag17.xml"/><Relationship Id="rId19" Type="http://schemas.openxmlformats.org/officeDocument/2006/relationships/tags" Target="../tags/tag26.xml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tags" Target="../tags/tag21.xml"/><Relationship Id="rId2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7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C0D16BF1-F0BE-4A4C-ADD8-47970D45EF8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507690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"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2">
            <a:extLst>
              <a:ext uri="{FF2B5EF4-FFF2-40B4-BE49-F238E27FC236}">
                <a16:creationId xmlns:a16="http://schemas.microsoft.com/office/drawing/2014/main" id="{21099B39-20E8-0549-93B9-48A8A330B190}"/>
              </a:ext>
            </a:extLst>
          </p:cNvPr>
          <p:cNvSpPr txBox="1">
            <a:spLocks/>
          </p:cNvSpPr>
          <p:nvPr/>
        </p:nvSpPr>
        <p:spPr>
          <a:xfrm>
            <a:off x="630000" y="3923047"/>
            <a:ext cx="10933350" cy="1100898"/>
          </a:xfrm>
          <a:prstGeom prst="rect">
            <a:avLst/>
          </a:prstGeom>
        </p:spPr>
        <p:txBody>
          <a:bodyPr lIns="0" tIns="0" rIns="0" bIns="91440" anchor="t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cs typeface="Futura Medium" panose="020B0602020204020303" pitchFamily="34" charset="-79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7200" dirty="0">
                <a:solidFill>
                  <a:schemeClr val="bg1"/>
                </a:solidFill>
                <a:latin typeface="Avenir Black" panose="02000503020000020003" pitchFamily="2" charset="0"/>
              </a:rPr>
              <a:t>Na</a:t>
            </a:r>
            <a:r>
              <a:rPr lang="en-US" sz="7200" dirty="0">
                <a:solidFill>
                  <a:srgbClr val="33F594"/>
                </a:solidFill>
                <a:latin typeface="Avenir Black" panose="02000503020000020003" pitchFamily="2" charset="0"/>
              </a:rPr>
              <a:t>ï</a:t>
            </a:r>
            <a:r>
              <a:rPr lang="en-US" sz="7200" dirty="0">
                <a:solidFill>
                  <a:schemeClr val="bg1"/>
                </a:solidFill>
                <a:latin typeface="Avenir Black" panose="02000503020000020003" pitchFamily="2" charset="0"/>
              </a:rPr>
              <a:t>ve Bayesians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3B9A2CCD-0F80-7642-AFC9-E751C3C52A89}"/>
              </a:ext>
            </a:extLst>
          </p:cNvPr>
          <p:cNvSpPr txBox="1">
            <a:spLocks/>
          </p:cNvSpPr>
          <p:nvPr/>
        </p:nvSpPr>
        <p:spPr>
          <a:xfrm>
            <a:off x="630000" y="5152758"/>
            <a:ext cx="10933350" cy="1100898"/>
          </a:xfrm>
          <a:prstGeom prst="rect">
            <a:avLst/>
          </a:prstGeom>
        </p:spPr>
        <p:txBody>
          <a:bodyPr lIns="0" tIns="0" rIns="0" bIns="91440" anchor="t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cs typeface="Futura Medium" panose="020B0602020204020303" pitchFamily="34" charset="-79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b="0" dirty="0">
                <a:solidFill>
                  <a:schemeClr val="bg1"/>
                </a:solidFill>
                <a:latin typeface="Avenir Book" panose="02000503020000020003" pitchFamily="2" charset="0"/>
              </a:rPr>
              <a:t>Bayesian Methods for Hackers Chapter 4</a:t>
            </a:r>
          </a:p>
          <a:p>
            <a:endParaRPr lang="en-US" b="0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r>
              <a:rPr lang="en-US" b="0" dirty="0">
                <a:solidFill>
                  <a:schemeClr val="bg1"/>
                </a:solidFill>
                <a:latin typeface="Avenir Book" panose="02000503020000020003" pitchFamily="2" charset="0"/>
              </a:rPr>
              <a:t>20/21</a:t>
            </a:r>
            <a:r>
              <a:rPr lang="en-US" b="0" baseline="30000" dirty="0">
                <a:solidFill>
                  <a:schemeClr val="bg1"/>
                </a:solidFill>
                <a:latin typeface="Avenir Book" panose="02000503020000020003" pitchFamily="2" charset="0"/>
              </a:rPr>
              <a:t>st</a:t>
            </a:r>
            <a:r>
              <a:rPr lang="en-US" b="0" dirty="0">
                <a:solidFill>
                  <a:schemeClr val="bg1"/>
                </a:solidFill>
                <a:latin typeface="Avenir Book" panose="02000503020000020003" pitchFamily="2" charset="0"/>
              </a:rPr>
              <a:t> Aug 2020</a:t>
            </a:r>
          </a:p>
        </p:txBody>
      </p:sp>
    </p:spTree>
    <p:extLst>
      <p:ext uri="{BB962C8B-B14F-4D97-AF65-F5344CB8AC3E}">
        <p14:creationId xmlns:p14="http://schemas.microsoft.com/office/powerpoint/2010/main" val="3497511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C9AAA1D2-66A5-1D45-8639-7508A557AAE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8064223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7"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F63ED62-E69C-5D45-9248-EE181531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lack" panose="02000503020000020003" pitchFamily="2" charset="0"/>
              </a:rPr>
              <a:t>Goal</a:t>
            </a:r>
            <a:endParaRPr lang="en-US" dirty="0"/>
          </a:p>
        </p:txBody>
      </p:sp>
      <p:sp>
        <p:nvSpPr>
          <p:cNvPr id="5" name="ee4pHeader2">
            <a:extLst>
              <a:ext uri="{FF2B5EF4-FFF2-40B4-BE49-F238E27FC236}">
                <a16:creationId xmlns:a16="http://schemas.microsoft.com/office/drawing/2014/main" id="{61CB3CFB-D0CC-F241-99AF-A01965E78576}"/>
              </a:ext>
            </a:extLst>
          </p:cNvPr>
          <p:cNvSpPr txBox="1"/>
          <p:nvPr/>
        </p:nvSpPr>
        <p:spPr>
          <a:xfrm>
            <a:off x="1124607" y="1723697"/>
            <a:ext cx="9059917" cy="3258206"/>
          </a:xfrm>
          <a:prstGeom prst="rect">
            <a:avLst/>
          </a:prstGeom>
          <a:noFill/>
          <a:ln cap="rnd">
            <a:noFill/>
          </a:ln>
        </p:spPr>
        <p:txBody>
          <a:bodyPr wrap="square" lIns="0" tIns="0" rIns="0" bIns="0" rtlCol="0" anchor="b" anchorCtr="0">
            <a:noAutofit/>
          </a:bodyPr>
          <a:lstStyle/>
          <a:p>
            <a:pPr marL="0" lvl="3"/>
            <a:r>
              <a:rPr lang="en-US" sz="5400" b="1" dirty="0">
                <a:solidFill>
                  <a:schemeClr val="bg1"/>
                </a:solidFill>
                <a:latin typeface="Avenir Book" panose="02000503020000020003" pitchFamily="2" charset="0"/>
              </a:rPr>
              <a:t>Developing the Bayesian muscle to solve a wide range of problems</a:t>
            </a:r>
          </a:p>
        </p:txBody>
      </p:sp>
    </p:spTree>
    <p:extLst>
      <p:ext uri="{BB962C8B-B14F-4D97-AF65-F5344CB8AC3E}">
        <p14:creationId xmlns:p14="http://schemas.microsoft.com/office/powerpoint/2010/main" val="64903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AE99FC0-AB4F-B44F-A9F1-A43C965FE5C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552223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1"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2">
            <a:extLst>
              <a:ext uri="{FF2B5EF4-FFF2-40B4-BE49-F238E27FC236}">
                <a16:creationId xmlns:a16="http://schemas.microsoft.com/office/drawing/2014/main" id="{6D5787B0-7933-3742-A916-41151C21E5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 tIns="0" rIns="0" bIns="91440" anchor="t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0" sz="2400" b="1" i="0" u="none" strike="noStrike" cap="none" spc="0" normalizeH="0" baseline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cs typeface="Futura Medium" panose="020B0602020204020303" pitchFamily="34" charset="-79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b="0" i="0">
                <a:solidFill>
                  <a:schemeClr val="bg2">
                    <a:lumMod val="25000"/>
                  </a:schemeClr>
                </a:solidFill>
                <a:latin typeface="Avenir Book" panose="02000503020000020003" pitchFamily="2" charset="0"/>
                <a:cs typeface="Futura Medium" panose="020B0602020204020303" pitchFamily="34" charset="-79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3400" dirty="0">
                <a:solidFill>
                  <a:srgbClr val="33F594"/>
                </a:solidFill>
                <a:latin typeface="Avenir Black" panose="02000503020000020003" pitchFamily="2" charset="0"/>
              </a:rPr>
              <a:t>Naïve Bayesian Philosophy </a:t>
            </a:r>
          </a:p>
        </p:txBody>
      </p:sp>
      <p:sp>
        <p:nvSpPr>
          <p:cNvPr id="6" name="ee4pContent2">
            <a:extLst>
              <a:ext uri="{FF2B5EF4-FFF2-40B4-BE49-F238E27FC236}">
                <a16:creationId xmlns:a16="http://schemas.microsoft.com/office/drawing/2014/main" id="{61CA0069-0C95-BD4F-A407-4DCD82CB4F9B}"/>
              </a:ext>
            </a:extLst>
          </p:cNvPr>
          <p:cNvSpPr txBox="1"/>
          <p:nvPr/>
        </p:nvSpPr>
        <p:spPr>
          <a:xfrm>
            <a:off x="4230932" y="2955600"/>
            <a:ext cx="3321459" cy="2912400"/>
          </a:xfrm>
          <a:prstGeom prst="rect">
            <a:avLst/>
          </a:prstGeom>
          <a:ln cap="rnd">
            <a:noFill/>
          </a:ln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Trebuchet MS" panose="020B0603020202020204" pitchFamily="34" charset="0"/>
              <a:buChar char="​"/>
              <a:defRPr sz="200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  <a:lvl2pPr marL="324000" lvl="1" indent="-21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Trebuchet MS" panose="020B0603020202020204" pitchFamily="34" charset="0"/>
              <a:buChar char="•"/>
              <a:defRPr sz="2000">
                <a:latin typeface="Trebuchet MS" panose="020B0603020202020204" pitchFamily="34" charset="0"/>
                <a:sym typeface="Trebuchet MS" panose="020B0603020202020204" pitchFamily="34" charset="0"/>
              </a:defRPr>
            </a:lvl2pPr>
            <a:lvl3pPr marL="648000" lvl="2" indent="-21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Trebuchet MS" panose="020B0603020202020204" pitchFamily="34" charset="0"/>
              <a:buChar char="–"/>
              <a:defRPr sz="2000">
                <a:latin typeface="Trebuchet MS" panose="020B0603020202020204" pitchFamily="34" charset="0"/>
                <a:sym typeface="Trebuchet MS" panose="020B0603020202020204" pitchFamily="34" charset="0"/>
              </a:defRPr>
            </a:lvl3pPr>
            <a:lvl4pPr marL="0" lvl="3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Trebuchet MS" panose="020B0603020202020204" pitchFamily="34" charset="0"/>
              <a:buChar char="​"/>
              <a:defRPr sz="240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4pPr>
            <a:lvl5pPr marL="0" lvl="4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Trebuchet MS" panose="020B0603020202020204" pitchFamily="34" charset="0"/>
              <a:buChar char="​"/>
              <a:defRPr sz="2400" b="1">
                <a:latin typeface="Trebuchet MS" panose="020B0603020202020204" pitchFamily="34" charset="0"/>
                <a:sym typeface="Trebuchet MS" panose="020B0603020202020204" pitchFamily="34" charset="0"/>
              </a:defRPr>
            </a:lvl5pPr>
            <a:lvl6pPr marL="324000" lvl="5" indent="-21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Trebuchet MS" panose="020B0603020202020204" pitchFamily="34" charset="0"/>
              <a:buChar char="•"/>
              <a:defRPr sz="2400">
                <a:latin typeface="Trebuchet MS" panose="020B0603020202020204" pitchFamily="34" charset="0"/>
                <a:sym typeface="Trebuchet MS" panose="020B0603020202020204" pitchFamily="34" charset="0"/>
              </a:defRPr>
            </a:lvl6pPr>
            <a:lvl7pPr marL="0" lvl="6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Trebuchet MS" panose="020B0603020202020204" pitchFamily="34" charset="0"/>
              <a:buChar char="​"/>
              <a:defRPr sz="540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7pPr>
            <a:lvl8pPr marL="0" lvl="7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Trebuchet MS" panose="020B0603020202020204" pitchFamily="34" charset="0"/>
              <a:buChar char="​"/>
              <a:defRPr sz="660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8pPr>
            <a:lvl9pPr marL="0" lvl="8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Trebuchet MS" panose="020B0603020202020204" pitchFamily="34" charset="0"/>
              <a:buChar char="​"/>
              <a:defRPr sz="440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Starting from Simple Probabilistic modelling</a:t>
            </a:r>
          </a:p>
          <a:p>
            <a:pPr>
              <a:buNone/>
            </a:pPr>
            <a:endParaRPr 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pPr>
              <a:buNone/>
            </a:pP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Adapting it in a a Bayesian setting</a:t>
            </a:r>
          </a:p>
          <a:p>
            <a:pPr>
              <a:buNone/>
            </a:pP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And moving towards ML models </a:t>
            </a:r>
          </a:p>
          <a:p>
            <a:pPr>
              <a:buNone/>
            </a:pPr>
            <a:endParaRPr 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pPr>
              <a:buNone/>
            </a:pPr>
            <a:endParaRPr 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endParaRPr 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sp>
        <p:nvSpPr>
          <p:cNvPr id="7" name="ee4pHeader1">
            <a:extLst>
              <a:ext uri="{FF2B5EF4-FFF2-40B4-BE49-F238E27FC236}">
                <a16:creationId xmlns:a16="http://schemas.microsoft.com/office/drawing/2014/main" id="{83BC5F87-448F-9949-8A51-9B316FE6B5F2}"/>
              </a:ext>
            </a:extLst>
          </p:cNvPr>
          <p:cNvSpPr txBox="1"/>
          <p:nvPr/>
        </p:nvSpPr>
        <p:spPr>
          <a:xfrm>
            <a:off x="628199" y="2077200"/>
            <a:ext cx="3321459" cy="759600"/>
          </a:xfrm>
          <a:prstGeom prst="rect">
            <a:avLst/>
          </a:prstGeom>
          <a:noFill/>
          <a:ln cap="rnd">
            <a:noFill/>
          </a:ln>
        </p:spPr>
        <p:txBody>
          <a:bodyPr wrap="square" lIns="0" tIns="0" rIns="0" bIns="0" rtlCol="0" anchor="b" anchorCtr="0">
            <a:noAutofit/>
          </a:bodyPr>
          <a:lstStyle/>
          <a:p>
            <a:pPr marL="0" lvl="3"/>
            <a:r>
              <a:rPr lang="en-US" sz="2400" b="1" dirty="0">
                <a:solidFill>
                  <a:srgbClr val="33F594"/>
                </a:solidFill>
                <a:latin typeface="Avenir Book" panose="02000503020000020003" pitchFamily="2" charset="0"/>
              </a:rPr>
              <a:t>Intuitive (Visual) Understanding of the Bayesian Reasoning</a:t>
            </a:r>
          </a:p>
        </p:txBody>
      </p:sp>
      <p:sp>
        <p:nvSpPr>
          <p:cNvPr id="8" name="ee4pHeader2">
            <a:extLst>
              <a:ext uri="{FF2B5EF4-FFF2-40B4-BE49-F238E27FC236}">
                <a16:creationId xmlns:a16="http://schemas.microsoft.com/office/drawing/2014/main" id="{35761BA6-0584-4D45-80BF-297D973BE297}"/>
              </a:ext>
            </a:extLst>
          </p:cNvPr>
          <p:cNvSpPr txBox="1"/>
          <p:nvPr/>
        </p:nvSpPr>
        <p:spPr>
          <a:xfrm>
            <a:off x="4230932" y="2077200"/>
            <a:ext cx="3321459" cy="759600"/>
          </a:xfrm>
          <a:prstGeom prst="rect">
            <a:avLst/>
          </a:prstGeom>
          <a:noFill/>
          <a:ln cap="rnd">
            <a:noFill/>
          </a:ln>
        </p:spPr>
        <p:txBody>
          <a:bodyPr wrap="square" lIns="0" tIns="0" rIns="0" bIns="0" rtlCol="0" anchor="b" anchorCtr="0">
            <a:noAutofit/>
          </a:bodyPr>
          <a:lstStyle/>
          <a:p>
            <a:pPr marL="0" lvl="3"/>
            <a:r>
              <a:rPr lang="en-US" sz="2400" b="1" dirty="0">
                <a:solidFill>
                  <a:srgbClr val="33F594"/>
                </a:solidFill>
                <a:latin typeface="Avenir Book" panose="02000503020000020003" pitchFamily="2" charset="0"/>
              </a:rPr>
              <a:t>Ability to model real world problems in a Bayesian Setting</a:t>
            </a:r>
          </a:p>
        </p:txBody>
      </p:sp>
      <p:sp>
        <p:nvSpPr>
          <p:cNvPr id="9" name="ee4pHeader3">
            <a:extLst>
              <a:ext uri="{FF2B5EF4-FFF2-40B4-BE49-F238E27FC236}">
                <a16:creationId xmlns:a16="http://schemas.microsoft.com/office/drawing/2014/main" id="{BA2449B1-2D3E-084E-A5F8-54B0F2B8DA70}"/>
              </a:ext>
            </a:extLst>
          </p:cNvPr>
          <p:cNvSpPr txBox="1"/>
          <p:nvPr/>
        </p:nvSpPr>
        <p:spPr>
          <a:xfrm>
            <a:off x="7956141" y="2077200"/>
            <a:ext cx="3321459" cy="759600"/>
          </a:xfrm>
          <a:prstGeom prst="rect">
            <a:avLst/>
          </a:prstGeom>
          <a:noFill/>
          <a:ln cap="rnd">
            <a:noFill/>
          </a:ln>
        </p:spPr>
        <p:txBody>
          <a:bodyPr wrap="square" lIns="0" tIns="0" rIns="0" bIns="0" rtlCol="0" anchor="b" anchorCtr="0">
            <a:noAutofit/>
          </a:bodyPr>
          <a:lstStyle/>
          <a:p>
            <a:pPr marL="0" lvl="3"/>
            <a:r>
              <a:rPr lang="en-US" sz="2400" b="1" dirty="0">
                <a:solidFill>
                  <a:srgbClr val="33F594"/>
                </a:solidFill>
                <a:latin typeface="Avenir Book" panose="02000503020000020003" pitchFamily="2" charset="0"/>
              </a:rPr>
              <a:t>Fluency in the Calculus of Bayesian Stats &amp; ML model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3CB0E5-13AB-6244-8BF8-EC49A4B52283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</a:blip>
          <a:stretch>
            <a:fillRect/>
          </a:stretch>
        </p:blipFill>
        <p:spPr>
          <a:xfrm>
            <a:off x="4843943" y="5367825"/>
            <a:ext cx="1735444" cy="61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569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C0551BAA-CA33-204B-902E-EEAE3F1A7C9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9058619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97"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E8F3234-0834-9349-A3A1-196B426F169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GB" sz="3200" b="1" dirty="0">
              <a:latin typeface="Avenir Heavy" panose="02000503020000020003" pitchFamily="2" charset="0"/>
              <a:ea typeface="+mj-ea"/>
              <a:sym typeface="Avenir Heavy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53FB1-DCCC-7441-809F-2C6EAFBA6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</a:t>
            </a:r>
            <a:r>
              <a:rPr lang="en-GB" dirty="0"/>
              <a:t>The Greatest Theorem Never Told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768B9-D095-034E-B2CC-8A9559DFD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0000"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The Law of Large Numbers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The Disorder of Small Numbers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Key Ideas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How drawing many samples from the posterior distributions uses the ”Law of Large Number”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There are major implications of not considering the sample size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How Bayesian inference reflects small sample sizes  </a:t>
            </a:r>
          </a:p>
          <a:p>
            <a:pPr marL="0" indent="0">
              <a:buNone/>
            </a:pP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057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437B3CB-D486-3D45-9892-D3A85B2F0D2C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8" name="think-cell Slide" r:id="rId21" imgW="7772400" imgH="10058400" progId="TCLayout.ActiveDocument.1">
                  <p:embed/>
                </p:oleObj>
              </mc:Choice>
              <mc:Fallback>
                <p:oleObj name="think-cell Slide" r:id="rId21" imgW="7772400" imgH="1005840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437B3CB-D486-3D45-9892-D3A85B2F0D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1D6733A8-F50B-514C-8B3E-ABA1567063D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1600" dirty="0">
              <a:latin typeface="Avenir Book" panose="02000503020000020003" pitchFamily="2" charset="0"/>
              <a:sym typeface="Avenir Book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7E013-308B-B847-8CA1-80195120A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 out of 10 reviews are good what is the probability of getting a good review?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BC6BA8-5C12-D846-BBBA-6D3C26F2EC32}"/>
              </a:ext>
            </a:extLst>
          </p:cNvPr>
          <p:cNvSpPr/>
          <p:nvPr/>
        </p:nvSpPr>
        <p:spPr>
          <a:xfrm>
            <a:off x="983973" y="1311965"/>
            <a:ext cx="4780723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latin typeface="Avenir Book" panose="02000503020000020003" pitchFamily="2" charset="0"/>
              </a:rPr>
              <a:t>Before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9EAD83-E34A-174E-AE69-2966D929080F}"/>
              </a:ext>
            </a:extLst>
          </p:cNvPr>
          <p:cNvSpPr/>
          <p:nvPr/>
        </p:nvSpPr>
        <p:spPr>
          <a:xfrm>
            <a:off x="983972" y="2175980"/>
            <a:ext cx="4780723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dirty="0">
              <a:latin typeface="Avenir Book" panose="02000503020000020003" pitchFamily="2" charset="0"/>
            </a:endParaRPr>
          </a:p>
          <a:p>
            <a:r>
              <a:rPr lang="en-US" sz="2800" dirty="0">
                <a:latin typeface="Avenir Book" panose="02000503020000020003" pitchFamily="2" charset="0"/>
              </a:rPr>
              <a:t>n = 10, k = 9</a:t>
            </a:r>
          </a:p>
          <a:p>
            <a:r>
              <a:rPr lang="en-US" sz="2800" dirty="0">
                <a:latin typeface="Avenir Book" panose="02000503020000020003" pitchFamily="2" charset="0"/>
              </a:rPr>
              <a:t>Expected value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venir Book" panose="02000503020000020003" pitchFamily="2" charset="0"/>
              </a:rPr>
              <a:t>9/10 = </a:t>
            </a:r>
            <a:r>
              <a:rPr lang="en-US" sz="2800" dirty="0">
                <a:solidFill>
                  <a:schemeClr val="accent2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90%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0552FD-F64F-2848-AFA8-F42B335A7AEC}"/>
              </a:ext>
            </a:extLst>
          </p:cNvPr>
          <p:cNvSpPr/>
          <p:nvPr/>
        </p:nvSpPr>
        <p:spPr>
          <a:xfrm>
            <a:off x="6573077" y="1311965"/>
            <a:ext cx="4780723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latin typeface="Avenir Book" panose="02000503020000020003" pitchFamily="2" charset="0"/>
              </a:rPr>
              <a:t>After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E5EA6-B335-8447-A688-2837F98E25C6}"/>
              </a:ext>
            </a:extLst>
          </p:cNvPr>
          <p:cNvSpPr/>
          <p:nvPr/>
        </p:nvSpPr>
        <p:spPr>
          <a:xfrm>
            <a:off x="983972" y="3766240"/>
            <a:ext cx="4780723" cy="19977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How confident are you?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What if 90 out of 100 reviews were positive?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What if you knew that it was more likely for the data to tampered?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venir Book" panose="02000503020000020003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9B336E-5F1B-7D4E-B82F-5BE384ABEE83}"/>
              </a:ext>
            </a:extLst>
          </p:cNvPr>
          <p:cNvSpPr/>
          <p:nvPr/>
        </p:nvSpPr>
        <p:spPr>
          <a:xfrm>
            <a:off x="6573076" y="1840465"/>
            <a:ext cx="4780723" cy="35756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venir Book" panose="02000503020000020003" pitchFamily="2" charset="0"/>
              </a:rPr>
              <a:t>Start with </a:t>
            </a:r>
            <a:r>
              <a:rPr lang="en-US" sz="2800" dirty="0">
                <a:solidFill>
                  <a:schemeClr val="accent2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Beta</a:t>
            </a:r>
            <a:r>
              <a:rPr lang="en-US" sz="2800" dirty="0">
                <a:latin typeface="Avenir Book" panose="02000503020000020003" pitchFamily="2" charset="0"/>
              </a:rPr>
              <a:t>(1, 1)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venir Book" panose="02000503020000020003" pitchFamily="2" charset="0"/>
              </a:rPr>
              <a:t>Update prior belief with </a:t>
            </a:r>
            <a:r>
              <a:rPr lang="en-US" sz="2800" dirty="0">
                <a:solidFill>
                  <a:schemeClr val="accent2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Beta</a:t>
            </a:r>
            <a:r>
              <a:rPr lang="en-US" sz="2800" dirty="0">
                <a:latin typeface="Avenir Book" panose="02000503020000020003" pitchFamily="2" charset="0"/>
              </a:rPr>
              <a:t>(1+</a:t>
            </a:r>
            <a:r>
              <a:rPr lang="en-US" sz="2800" dirty="0">
                <a:solidFill>
                  <a:srgbClr val="33F594"/>
                </a:solidFill>
                <a:latin typeface="Avenir Book" panose="02000503020000020003" pitchFamily="2" charset="0"/>
              </a:rPr>
              <a:t>9</a:t>
            </a:r>
            <a:r>
              <a:rPr lang="en-US" sz="2800" dirty="0">
                <a:latin typeface="Avenir Book" panose="02000503020000020003" pitchFamily="2" charset="0"/>
              </a:rPr>
              <a:t>, 1+</a:t>
            </a:r>
            <a:r>
              <a:rPr lang="en-US" sz="2800" dirty="0">
                <a:solidFill>
                  <a:srgbClr val="33F594"/>
                </a:solidFill>
                <a:latin typeface="Avenir Book" panose="02000503020000020003" pitchFamily="2" charset="0"/>
              </a:rPr>
              <a:t>10-9</a:t>
            </a:r>
            <a:r>
              <a:rPr lang="en-US" sz="2800" dirty="0">
                <a:latin typeface="Avenir Book" panose="02000503020000020003" pitchFamily="2" charset="0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venir Book" panose="02000503020000020003" pitchFamily="2" charset="0"/>
              </a:rPr>
              <a:t>Expected value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venir Book" panose="02000503020000020003" pitchFamily="2" charset="0"/>
              </a:rPr>
              <a:t>= 10/12 = </a:t>
            </a:r>
            <a:r>
              <a:rPr lang="en-US" sz="2800" dirty="0">
                <a:solidFill>
                  <a:srgbClr val="FF2F92"/>
                </a:solidFill>
                <a:latin typeface="Avenir Book" panose="02000503020000020003" pitchFamily="2" charset="0"/>
              </a:rPr>
              <a:t>83%</a:t>
            </a:r>
          </a:p>
          <a:p>
            <a:endParaRPr lang="en-US" sz="2800" dirty="0">
              <a:latin typeface="Avenir Book" panose="02000503020000020003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2275F9-61ED-F241-99CD-3910596CF276}"/>
              </a:ext>
            </a:extLst>
          </p:cNvPr>
          <p:cNvSpPr/>
          <p:nvPr/>
        </p:nvSpPr>
        <p:spPr>
          <a:xfrm>
            <a:off x="983973" y="3190460"/>
            <a:ext cx="4780723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dirty="0">
              <a:latin typeface="Avenir Book" panose="02000503020000020003" pitchFamily="2" charset="0"/>
            </a:endParaRPr>
          </a:p>
        </p:txBody>
      </p:sp>
      <p:graphicFrame>
        <p:nvGraphicFramePr>
          <p:cNvPr id="104" name="Chart 103">
            <a:extLst>
              <a:ext uri="{FF2B5EF4-FFF2-40B4-BE49-F238E27FC236}">
                <a16:creationId xmlns:a16="http://schemas.microsoft.com/office/drawing/2014/main" id="{E469961B-F4A6-B349-B943-8AA651358718}"/>
              </a:ext>
            </a:extLst>
          </p:cNvPr>
          <p:cNvGraphicFramePr/>
          <p:nvPr>
            <p:custDataLst>
              <p:tags r:id="rId4"/>
            </p:custDataLst>
          </p:nvPr>
        </p:nvGraphicFramePr>
        <p:xfrm>
          <a:off x="6586538" y="4959350"/>
          <a:ext cx="4230687" cy="1597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3"/>
          </a:graphicData>
        </a:graphic>
      </p:graphicFrame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4E03A5B2-A606-5749-BADB-96BBCE7FC430}"/>
              </a:ext>
            </a:extLst>
          </p:cNvPr>
          <p:cNvSpPr txBox="1">
            <a:spLocks/>
          </p:cNvSpPr>
          <p:nvPr>
            <p:custDataLst>
              <p:tags r:id="rId5"/>
            </p:custDataLst>
          </p:nvPr>
        </p:nvSpPr>
        <p:spPr bwMode="gray">
          <a:xfrm>
            <a:off x="6854825" y="6499225"/>
            <a:ext cx="2825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14F4B242-17B6-4A49-9DA2-EF57D9E6967D}" type="datetime'''''''''''''''''''''''0''''.''0'''">
              <a:rPr lang="en-US" altLang="en-US" sz="1600" smtClean="0"/>
              <a:pPr/>
              <a:t>0.0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C336F3DB-5848-374A-BD6F-EC4EDE671E6F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 bwMode="gray">
          <a:xfrm>
            <a:off x="9472613" y="6499225"/>
            <a:ext cx="2825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1F266A9C-D881-4870-9F20-BDA19C51D2F7}" type="datetime'''''''''''''0''''''''''''''.''''''7'''">
              <a:rPr lang="en-US" altLang="en-US" sz="1600" smtClean="0"/>
              <a:pPr/>
              <a:t>0.7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530530-D6AE-2744-8457-6DA3A57DC95A}"/>
              </a:ext>
            </a:extLst>
          </p:cNvPr>
          <p:cNvSpPr txBox="1">
            <a:spLocks/>
          </p:cNvSpPr>
          <p:nvPr>
            <p:custDataLst>
              <p:tags r:id="rId7"/>
            </p:custDataLst>
          </p:nvPr>
        </p:nvSpPr>
        <p:spPr bwMode="gray">
          <a:xfrm>
            <a:off x="9845675" y="6499225"/>
            <a:ext cx="2825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D111451B-9F82-46B1-A467-B6DA04CCECA8}" type="datetime'''''''''0''''''''''''''''''''.''''''''''''''''''''8'''">
              <a:rPr lang="en-US" altLang="en-US" sz="1600" smtClean="0"/>
              <a:pPr/>
              <a:t>0.8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D9950499-EB95-194E-8A7A-FCC0674136A5}"/>
              </a:ext>
            </a:extLst>
          </p:cNvPr>
          <p:cNvSpPr txBox="1">
            <a:spLocks/>
          </p:cNvSpPr>
          <p:nvPr>
            <p:custDataLst>
              <p:tags r:id="rId8"/>
            </p:custDataLst>
          </p:nvPr>
        </p:nvSpPr>
        <p:spPr bwMode="gray">
          <a:xfrm>
            <a:off x="8350250" y="6499225"/>
            <a:ext cx="2825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4657EC4C-64F2-4C38-826D-C736F509EB97}" type="datetime'''0''.''''''''''''''''''4'''''''''''''''''''''''''''''''''''''">
              <a:rPr lang="en-US" altLang="en-US" sz="1600" smtClean="0"/>
              <a:pPr/>
              <a:t>0.4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F9A5D6F-5919-4149-BABD-5A8D027D094E}"/>
              </a:ext>
            </a:extLst>
          </p:cNvPr>
          <p:cNvSpPr txBox="1">
            <a:spLocks/>
          </p:cNvSpPr>
          <p:nvPr>
            <p:custDataLst>
              <p:tags r:id="rId9"/>
            </p:custDataLst>
          </p:nvPr>
        </p:nvSpPr>
        <p:spPr bwMode="gray">
          <a:xfrm>
            <a:off x="9097963" y="6499225"/>
            <a:ext cx="2825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9243175-275B-44A4-BA8B-6F63ADBF2016}" type="datetime'''''''''''''''''''''''0''''''''''.''''''''6'''''''">
              <a:rPr lang="en-US" altLang="en-US" sz="1600" smtClean="0"/>
              <a:pPr/>
              <a:t>0.6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18BC110D-9A04-124F-AEA9-768C2F1DA11D}"/>
              </a:ext>
            </a:extLst>
          </p:cNvPr>
          <p:cNvSpPr txBox="1">
            <a:spLocks/>
          </p:cNvSpPr>
          <p:nvPr>
            <p:custDataLst>
              <p:tags r:id="rId10"/>
            </p:custDataLst>
          </p:nvPr>
        </p:nvSpPr>
        <p:spPr bwMode="gray">
          <a:xfrm>
            <a:off x="10593388" y="6499225"/>
            <a:ext cx="2825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FCD37ED1-9CCA-47D2-90E6-EDD16DE754D9}" type="datetime'''''''1.''''''''''''''''''''''''''0'''''''''">
              <a:rPr lang="en-US" altLang="en-US" sz="1600" smtClean="0"/>
              <a:pPr/>
              <a:t>1.0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FD539DD-C095-0943-8659-E1885E4DF8DA}"/>
              </a:ext>
            </a:extLst>
          </p:cNvPr>
          <p:cNvSpPr txBox="1">
            <a:spLocks/>
          </p:cNvSpPr>
          <p:nvPr>
            <p:custDataLst>
              <p:tags r:id="rId11"/>
            </p:custDataLst>
          </p:nvPr>
        </p:nvSpPr>
        <p:spPr bwMode="gray">
          <a:xfrm>
            <a:off x="7229475" y="6499225"/>
            <a:ext cx="2825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AC348FED-6BC8-4C4E-88E4-3F24406C00B3}" type="datetime'''''''''''''''''''''0''''''''.''''''''''''1'''''''">
              <a:rPr lang="en-US" altLang="en-US" sz="1600" smtClean="0"/>
              <a:pPr/>
              <a:t>0.1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EFBB22E1-21F1-AA47-8739-C6B4050320E4}"/>
              </a:ext>
            </a:extLst>
          </p:cNvPr>
          <p:cNvSpPr txBox="1">
            <a:spLocks/>
          </p:cNvSpPr>
          <p:nvPr>
            <p:custDataLst>
              <p:tags r:id="rId12"/>
            </p:custDataLst>
          </p:nvPr>
        </p:nvSpPr>
        <p:spPr bwMode="gray">
          <a:xfrm>
            <a:off x="10220325" y="6499225"/>
            <a:ext cx="2825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889CBD73-491B-4EE7-8DE5-95097A63F3F5}" type="datetime'''''''''''''''''''''''0''''''''''''.''9'''''''''''''">
              <a:rPr lang="en-US" altLang="en-US" sz="1600" smtClean="0"/>
              <a:pPr/>
              <a:t>0.9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B0AA3F9-4A3D-A743-B2E7-3A541CFCBD68}"/>
              </a:ext>
            </a:extLst>
          </p:cNvPr>
          <p:cNvSpPr txBox="1">
            <a:spLocks/>
          </p:cNvSpPr>
          <p:nvPr>
            <p:custDataLst>
              <p:tags r:id="rId13"/>
            </p:custDataLst>
          </p:nvPr>
        </p:nvSpPr>
        <p:spPr bwMode="gray">
          <a:xfrm>
            <a:off x="7977188" y="6499225"/>
            <a:ext cx="2825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2B06FF96-FA83-4B53-8455-9F47FB131761}" type="datetime'''0''.''''''''''''''3'''''''''''''''''''''''">
              <a:rPr lang="en-US" altLang="en-US" sz="1600" smtClean="0"/>
              <a:pPr/>
              <a:t>0.3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73C08CD2-9CC1-7C4A-81D9-57227FD40A11}"/>
              </a:ext>
            </a:extLst>
          </p:cNvPr>
          <p:cNvSpPr txBox="1">
            <a:spLocks/>
          </p:cNvSpPr>
          <p:nvPr>
            <p:custDataLst>
              <p:tags r:id="rId14"/>
            </p:custDataLst>
          </p:nvPr>
        </p:nvSpPr>
        <p:spPr bwMode="gray">
          <a:xfrm>
            <a:off x="7602538" y="6499225"/>
            <a:ext cx="2825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7FCF70F0-6791-4441-96DD-AE8680F7FC25}" type="datetime'''''0''''''''''''''''''''''''''''''''''''''''''''''.''''''2'''">
              <a:rPr lang="en-US" altLang="en-US" sz="1600" smtClean="0"/>
              <a:pPr/>
              <a:t>0.2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EA30B74-A00F-8F49-B9EB-686807DFD2BD}"/>
              </a:ext>
            </a:extLst>
          </p:cNvPr>
          <p:cNvSpPr txBox="1">
            <a:spLocks/>
          </p:cNvSpPr>
          <p:nvPr>
            <p:custDataLst>
              <p:tags r:id="rId15"/>
            </p:custDataLst>
          </p:nvPr>
        </p:nvSpPr>
        <p:spPr bwMode="gray">
          <a:xfrm>
            <a:off x="8724900" y="6499225"/>
            <a:ext cx="2825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718F1D0-3B9A-421B-A253-5FE727976FC8}" type="datetime'''''''''''''''''''0''''''''.''''''''''''''''''''5'''''''''''">
              <a:rPr lang="en-US" altLang="en-US" sz="1600" smtClean="0"/>
              <a:pPr/>
              <a:t>0.5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4029825A-50D4-FE40-8059-5F7B7AB0A545}"/>
              </a:ext>
            </a:extLst>
          </p:cNvPr>
          <p:cNvCxnSpPr/>
          <p:nvPr>
            <p:custDataLst>
              <p:tags r:id="rId16"/>
            </p:custDataLst>
          </p:nvPr>
        </p:nvCxnSpPr>
        <p:spPr bwMode="gray">
          <a:xfrm>
            <a:off x="7189788" y="5260975"/>
            <a:ext cx="257175" cy="0"/>
          </a:xfrm>
          <a:prstGeom prst="line">
            <a:avLst/>
          </a:prstGeom>
          <a:ln w="28575" cap="rnd" cmpd="sng" algn="ctr">
            <a:solidFill>
              <a:srgbClr val="33F574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E13AF4A-C93B-D846-9AD4-1C209E053923}"/>
              </a:ext>
            </a:extLst>
          </p:cNvPr>
          <p:cNvCxnSpPr/>
          <p:nvPr>
            <p:custDataLst>
              <p:tags r:id="rId17"/>
            </p:custDataLst>
          </p:nvPr>
        </p:nvCxnSpPr>
        <p:spPr bwMode="gray">
          <a:xfrm>
            <a:off x="7189788" y="4991100"/>
            <a:ext cx="257175" cy="0"/>
          </a:xfrm>
          <a:prstGeom prst="line">
            <a:avLst/>
          </a:prstGeom>
          <a:ln w="28575" cap="rnd" cmpd="sng" algn="ctr">
            <a:solidFill>
              <a:srgbClr val="E71C57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 Placeholder 2">
            <a:extLst>
              <a:ext uri="{FF2B5EF4-FFF2-40B4-BE49-F238E27FC236}">
                <a16:creationId xmlns:a16="http://schemas.microsoft.com/office/drawing/2014/main" id="{98EE5977-6AF3-7446-B753-A138D58B7B17}"/>
              </a:ext>
            </a:extLst>
          </p:cNvPr>
          <p:cNvSpPr txBox="1">
            <a:spLocks/>
          </p:cNvSpPr>
          <p:nvPr>
            <p:custDataLst>
              <p:tags r:id="rId18"/>
            </p:custDataLst>
          </p:nvPr>
        </p:nvSpPr>
        <p:spPr bwMode="gray">
          <a:xfrm>
            <a:off x="7512050" y="5148263"/>
            <a:ext cx="950913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fld id="{1CBD2878-AF52-41FE-8437-4D05F7F7E0A0}" type="datetime'a''''''''''''''''=''10'''''','' ''''''''b''=''''''''''''2'''''">
              <a:rPr lang="en-US" altLang="en-US" sz="1600" smtClean="0"/>
              <a:pPr/>
              <a:t>a=10, b=2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BBA6244-FBB9-8B43-9BFD-01E2C773C58B}"/>
              </a:ext>
            </a:extLst>
          </p:cNvPr>
          <p:cNvSpPr txBox="1">
            <a:spLocks/>
          </p:cNvSpPr>
          <p:nvPr>
            <p:custDataLst>
              <p:tags r:id="rId19"/>
            </p:custDataLst>
          </p:nvPr>
        </p:nvSpPr>
        <p:spPr bwMode="gray">
          <a:xfrm>
            <a:off x="7512050" y="4878388"/>
            <a:ext cx="83820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fld id="{E9B59C18-F56D-422F-8540-DAA61A2B3739}" type="datetime'''''''''a''''=''''''1'','''''''''' b''''''=''1'''''''''''''''">
              <a:rPr lang="en-US" altLang="en-US" sz="1600" smtClean="0"/>
              <a:pPr/>
              <a:t>a=1, b=1</a:t>
            </a:fld>
            <a:endParaRPr lang="en-US" sz="1600" dirty="0">
              <a:sym typeface="Avenir Book" panose="02000503020000020003" pitchFamily="2" charset="0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3563B923-68F7-CD46-90C9-9E751A2E3087}"/>
              </a:ext>
            </a:extLst>
          </p:cNvPr>
          <p:cNvSpPr/>
          <p:nvPr/>
        </p:nvSpPr>
        <p:spPr>
          <a:xfrm>
            <a:off x="9801638" y="4797425"/>
            <a:ext cx="4780723" cy="5516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latin typeface="Avenir Book" panose="02000503020000020003" pitchFamily="2" charset="0"/>
              </a:rPr>
              <a:t>Mode = 90%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907FA8C9-3DAA-514A-8927-72C9FE593E8E}"/>
              </a:ext>
            </a:extLst>
          </p:cNvPr>
          <p:cNvSpPr/>
          <p:nvPr/>
        </p:nvSpPr>
        <p:spPr>
          <a:xfrm>
            <a:off x="9057188" y="5616127"/>
            <a:ext cx="1395999" cy="5516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latin typeface="Avenir Book" panose="02000503020000020003" pitchFamily="2" charset="0"/>
              </a:rPr>
              <a:t>Mean = 83%</a:t>
            </a:r>
          </a:p>
        </p:txBody>
      </p:sp>
    </p:spTree>
    <p:extLst>
      <p:ext uri="{BB962C8B-B14F-4D97-AF65-F5344CB8AC3E}">
        <p14:creationId xmlns:p14="http://schemas.microsoft.com/office/powerpoint/2010/main" val="1955162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84CC3-BE6C-0049-A6FF-4EDB21DF6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vs Expected Value of your Parameter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5D607F-99FC-FA44-A2A3-5A5D70589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68534"/>
            <a:ext cx="10515600" cy="2720931"/>
          </a:xfrm>
          <a:prstGeom prst="rect">
            <a:avLst/>
          </a:prstGeom>
        </p:spPr>
      </p:pic>
      <p:sp>
        <p:nvSpPr>
          <p:cNvPr id="5" name="ee4pFootnotes">
            <a:extLst>
              <a:ext uri="{FF2B5EF4-FFF2-40B4-BE49-F238E27FC236}">
                <a16:creationId xmlns:a16="http://schemas.microsoft.com/office/drawing/2014/main" id="{BD535A58-47A8-8C42-B895-1CFC75284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00" y="6418298"/>
            <a:ext cx="9030914" cy="141642"/>
          </a:xfrm>
          <a:prstGeom prst="rect">
            <a:avLst/>
          </a:prstGeom>
          <a:noFill/>
          <a:ln w="9525" algn="ctr">
            <a:noFill/>
            <a:miter lim="800000"/>
            <a:headEnd type="none" w="lg" len="lg"/>
            <a:tailEnd type="none" w="lg" len="lg"/>
          </a:ln>
        </p:spPr>
        <p:txBody>
          <a:bodyPr vert="horz" wrap="square" lIns="0" tIns="0" rIns="0" bIns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000" dirty="0">
                <a:solidFill>
                  <a:srgbClr val="33F594"/>
                </a:solidFill>
                <a:latin typeface="Avenir Book" panose="02000503020000020003" pitchFamily="2" charset="0"/>
                <a:cs typeface="Arial" pitchFamily="34" charset="0"/>
              </a:rPr>
              <a:t>Source: https://</a:t>
            </a:r>
            <a:r>
              <a:rPr lang="en-US" sz="1000" dirty="0" err="1">
                <a:solidFill>
                  <a:srgbClr val="33F594"/>
                </a:solidFill>
                <a:latin typeface="Avenir Book" panose="02000503020000020003" pitchFamily="2" charset="0"/>
                <a:cs typeface="Arial" pitchFamily="34" charset="0"/>
              </a:rPr>
              <a:t>www.probabilitycourse.com</a:t>
            </a:r>
            <a:r>
              <a:rPr lang="en-US" sz="1000" dirty="0">
                <a:solidFill>
                  <a:srgbClr val="33F594"/>
                </a:solidFill>
                <a:latin typeface="Avenir Book" panose="02000503020000020003" pitchFamily="2" charset="0"/>
                <a:cs typeface="Arial" pitchFamily="34" charset="0"/>
              </a:rPr>
              <a:t>/chapter9/9_1_2_MAP_estimation.php</a:t>
            </a:r>
          </a:p>
        </p:txBody>
      </p:sp>
    </p:spTree>
    <p:extLst>
      <p:ext uri="{BB962C8B-B14F-4D97-AF65-F5344CB8AC3E}">
        <p14:creationId xmlns:p14="http://schemas.microsoft.com/office/powerpoint/2010/main" val="382887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6A26DA6-9C4A-E740-9CB4-379A23AA10C7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9888965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17"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D150E539-6353-CB49-BE6D-E72FF74D9460}"/>
              </a:ext>
            </a:extLst>
          </p:cNvPr>
          <p:cNvSpPr/>
          <p:nvPr/>
        </p:nvSpPr>
        <p:spPr>
          <a:xfrm>
            <a:off x="5773636" y="2321004"/>
            <a:ext cx="64472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800" dirty="0">
                <a:solidFill>
                  <a:srgbClr val="33F594"/>
                </a:solidFill>
                <a:latin typeface="Avenir Black" panose="02000503020000020003" pitchFamily="2" charset="0"/>
              </a:rPr>
              <a:t>ï</a:t>
            </a:r>
            <a:endParaRPr lang="en-US" sz="13800" dirty="0"/>
          </a:p>
        </p:txBody>
      </p:sp>
    </p:spTree>
    <p:extLst>
      <p:ext uri="{BB962C8B-B14F-4D97-AF65-F5344CB8AC3E}">
        <p14:creationId xmlns:p14="http://schemas.microsoft.com/office/powerpoint/2010/main" val="204652437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39dcc26a-7131-49f4-a9eb-1c0521500c03"/>
  <p:tag name="THINKCELLPRESENTATIONDONOTDELETE" val="&lt;?xml version=&quot;1.0&quot; encoding=&quot;UTF-16&quot; standalone=&quot;yes&quot;?&gt;&lt;root reqver=&quot;27037&quot;&gt;&lt;version val=&quot;30465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#m/%#d/%y&lt;/m_strFormatTime&gt;&lt;m_yearfmt&gt;&lt;begin val=&quot;4&quot;/&gt;&lt;end val=&quot;4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1&quot;&gt;&lt;elem m_fUsage=&quot;4.68559000000000036579E+00&quot;&gt;&lt;m_msothmcolidx val=&quot;0&quot;/&gt;&lt;m_rgb r=&quot;33&quot; g=&quot;F5&quot; b=&quot;74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zMd4Mel3dek62VVz97rJ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F5n1rbg3U5dFjepzv6Wu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y6Kuiw0KMLyxzv7vR9FS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zJFpXQ6eiwsbp7jpaQXQ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9JlP2P8QRXwGMRRmcN60X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KTATqSho8wcF5KXTTKTFg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7kxDObamvwquj32jaKMp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dt5ALeXZxnGMCJQ9dpkd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JDOKwpM6rCMMXyT8tr8HA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GsvIe.5P1xeO02vRGnvd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bTMkrvyIs0tOlfMRgJ0tQ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KAsLFcXN6sVwfVMN1GXgg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LJQfWH2_p4ispmWwPA1wQ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BxBpqzhrGVCGwNuZUBArw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J2rGlzCJmKWDD3J0_f7Fw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EH5a.JvzCTSDpp2J3Wtl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5rH7_rbpV2ETSWEEm3V2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Kzic8VGQGvxd0EfFm6ms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XAXsyp_2O1Hox6uwJNtO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7679</TotalTime>
  <Words>259</Words>
  <Application>Microsoft Macintosh PowerPoint</Application>
  <PresentationFormat>Widescreen</PresentationFormat>
  <Paragraphs>55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Avenir Black</vt:lpstr>
      <vt:lpstr>Avenir Book</vt:lpstr>
      <vt:lpstr>Avenir Heavy</vt:lpstr>
      <vt:lpstr>Calibri</vt:lpstr>
      <vt:lpstr>Trebuchet MS</vt:lpstr>
      <vt:lpstr>Office Theme</vt:lpstr>
      <vt:lpstr>think-cell Slide</vt:lpstr>
      <vt:lpstr>PowerPoint Presentation</vt:lpstr>
      <vt:lpstr>Goal</vt:lpstr>
      <vt:lpstr>Naïve Bayesian Philosophy </vt:lpstr>
      <vt:lpstr>Chapter 4: The Greatest Theorem Never Told</vt:lpstr>
      <vt:lpstr>9 out of 10 reviews are good what is the probability of getting a good review? </vt:lpstr>
      <vt:lpstr>MAP vs Expected Value of your Parameter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Kanna, Sithan</dc:creator>
  <cp:lastModifiedBy>Kanna, Sithan</cp:lastModifiedBy>
  <cp:revision>65</cp:revision>
  <dcterms:created xsi:type="dcterms:W3CDTF">2020-07-24T11:02:11Z</dcterms:created>
  <dcterms:modified xsi:type="dcterms:W3CDTF">2020-08-23T12:43:25Z</dcterms:modified>
</cp:coreProperties>
</file>

<file path=docProps/thumbnail.jpeg>
</file>